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6" r:id="rId4"/>
    <p:sldId id="267" r:id="rId5"/>
    <p:sldId id="263" r:id="rId6"/>
    <p:sldId id="26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45B7-FE72-4835-B1A8-B6374CFE5113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E03B-C9E3-4E3D-B85F-E799D98671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68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45B7-FE72-4835-B1A8-B6374CFE5113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E03B-C9E3-4E3D-B85F-E799D98671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262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45B7-FE72-4835-B1A8-B6374CFE5113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E03B-C9E3-4E3D-B85F-E799D98671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48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45B7-FE72-4835-B1A8-B6374CFE5113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E03B-C9E3-4E3D-B85F-E799D98671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31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45B7-FE72-4835-B1A8-B6374CFE5113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E03B-C9E3-4E3D-B85F-E799D98671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89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45B7-FE72-4835-B1A8-B6374CFE5113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E03B-C9E3-4E3D-B85F-E799D98671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985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45B7-FE72-4835-B1A8-B6374CFE5113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E03B-C9E3-4E3D-B85F-E799D98671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88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45B7-FE72-4835-B1A8-B6374CFE5113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E03B-C9E3-4E3D-B85F-E799D98671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7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45B7-FE72-4835-B1A8-B6374CFE5113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E03B-C9E3-4E3D-B85F-E799D98671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09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45B7-FE72-4835-B1A8-B6374CFE5113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E03B-C9E3-4E3D-B85F-E799D98671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37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45B7-FE72-4835-B1A8-B6374CFE5113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E03B-C9E3-4E3D-B85F-E799D98671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01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5B7-FE72-4835-B1A8-B6374CFE5113}" type="datetimeFigureOut">
              <a:rPr lang="de-DE" smtClean="0"/>
              <a:t>23.02.2021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1E03B-C9E3-4E3D-B85F-E799D98671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35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4689565" y="4663441"/>
            <a:ext cx="2076995" cy="744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4336869" y="3762103"/>
            <a:ext cx="1750422" cy="483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chemeClr val="accent6">
                    <a:lumMod val="50000"/>
                  </a:schemeClr>
                </a:solidFill>
              </a:rPr>
              <a:t>Nominalsatz ohne Verb                                    </a:t>
            </a:r>
            <a:r>
              <a:rPr lang="ar-EG" sz="3600" b="1" dirty="0" smtClean="0">
                <a:solidFill>
                  <a:schemeClr val="accent6">
                    <a:lumMod val="50000"/>
                  </a:schemeClr>
                </a:solidFill>
              </a:rPr>
              <a:t>ألجُملة ألإسْميّة</a:t>
            </a:r>
            <a:endParaRPr lang="de-DE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9673" y="1871663"/>
            <a:ext cx="10694127" cy="4798513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	Der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Nominalsatz kann ohne Verb formuliert werden.</a:t>
            </a:r>
          </a:p>
          <a:p>
            <a:pPr marL="0" indent="0">
              <a:buNone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	Der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arabische Nominalsatz ist nicht mit dem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deutsche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	Nominalsatz 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	wie                           oder                                                  vergleichbar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	Er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ist eher mit einem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zu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vergleichen.</a:t>
            </a:r>
          </a:p>
          <a:p>
            <a:pPr marL="0" indent="0">
              <a:buNone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301104" y="3681912"/>
            <a:ext cx="1907177" cy="6662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5172075" y="3596933"/>
            <a:ext cx="3786188" cy="73397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892037" y="4545240"/>
            <a:ext cx="2076994" cy="101890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5025934" y="4765039"/>
            <a:ext cx="1841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accent5">
                    <a:lumMod val="50000"/>
                  </a:schemeClr>
                </a:solidFill>
              </a:rPr>
              <a:t>Prädikativ</a:t>
            </a:r>
            <a:endParaRPr lang="de-DE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421935" y="3693718"/>
            <a:ext cx="1665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„Stopp!“</a:t>
            </a:r>
            <a:endParaRPr lang="de-DE" sz="3200" dirty="0"/>
          </a:p>
        </p:txBody>
      </p:sp>
      <p:sp>
        <p:nvSpPr>
          <p:cNvPr id="12" name="Textfeld 11"/>
          <p:cNvSpPr txBox="1"/>
          <p:nvPr/>
        </p:nvSpPr>
        <p:spPr>
          <a:xfrm>
            <a:off x="5300663" y="3623356"/>
            <a:ext cx="3529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Das Wetter ist schön.“</a:t>
            </a:r>
            <a:endParaRPr lang="de-DE" sz="2800" dirty="0"/>
          </a:p>
        </p:txBody>
      </p:sp>
      <p:sp>
        <p:nvSpPr>
          <p:cNvPr id="13" name="Textfeld 12"/>
          <p:cNvSpPr txBox="1"/>
          <p:nvPr/>
        </p:nvSpPr>
        <p:spPr>
          <a:xfrm>
            <a:off x="8829675" y="1257669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Awatif Hasoon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17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4137" y="514350"/>
            <a:ext cx="10671537" cy="1090986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chemeClr val="accent6">
                    <a:lumMod val="50000"/>
                  </a:schemeClr>
                </a:solidFill>
              </a:rPr>
              <a:t>Nominalsatz ohne Verb</a:t>
            </a:r>
            <a:r>
              <a:rPr lang="ar-EG" sz="3600" b="1" dirty="0" smtClean="0">
                <a:solidFill>
                  <a:schemeClr val="accent6">
                    <a:lumMod val="50000"/>
                  </a:schemeClr>
                </a:solidFill>
              </a:rPr>
              <a:t> ألجُملة ألإسْميّة                              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137" y="2271412"/>
            <a:ext cx="10671537" cy="4316848"/>
          </a:xfr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de-DE" sz="36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Der </a:t>
            </a:r>
            <a:r>
              <a:rPr lang="de-DE" sz="36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Satz besteht aus</a:t>
            </a:r>
            <a:r>
              <a:rPr lang="de-DE" sz="36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endParaRPr lang="de-DE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Pfeil nach unten 3"/>
          <p:cNvSpPr/>
          <p:nvPr/>
        </p:nvSpPr>
        <p:spPr>
          <a:xfrm rot="215548">
            <a:off x="3967144" y="3691834"/>
            <a:ext cx="783772" cy="1050921"/>
          </a:xfrm>
          <a:prstGeom prst="downArrow">
            <a:avLst>
              <a:gd name="adj1" fmla="val 33333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unten 4"/>
          <p:cNvSpPr/>
          <p:nvPr/>
        </p:nvSpPr>
        <p:spPr>
          <a:xfrm>
            <a:off x="7277999" y="3605349"/>
            <a:ext cx="783772" cy="993450"/>
          </a:xfrm>
          <a:prstGeom prst="downArrow">
            <a:avLst>
              <a:gd name="adj1" fmla="val 33333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221616" y="4794068"/>
            <a:ext cx="2272937" cy="88827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832324" y="4737715"/>
            <a:ext cx="2431868" cy="890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508998" y="4890490"/>
            <a:ext cx="169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Subjekt</a:t>
            </a:r>
            <a:endParaRPr lang="de-DE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101745" y="4890490"/>
            <a:ext cx="1893026" cy="584775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Prädikativ</a:t>
            </a:r>
            <a:endParaRPr lang="de-DE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558213" y="1208215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Awatif Hasoon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84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5943" y="500062"/>
            <a:ext cx="11756571" cy="1078864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chemeClr val="accent6">
                    <a:lumMod val="50000"/>
                  </a:schemeClr>
                </a:solidFill>
              </a:rPr>
              <a:t>Nominalsatz ohne Verb</a:t>
            </a:r>
            <a:r>
              <a:rPr lang="ar-EG" sz="3600" b="1" dirty="0" smtClean="0">
                <a:solidFill>
                  <a:schemeClr val="accent6">
                    <a:lumMod val="50000"/>
                  </a:schemeClr>
                </a:solidFill>
              </a:rPr>
              <a:t> ألجُملة ألإسْميّة                              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7566" y="1843088"/>
            <a:ext cx="11834948" cy="476873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4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038905" y="3069769"/>
            <a:ext cx="3631473" cy="33049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103800" y="3069769"/>
            <a:ext cx="3679371" cy="330490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935289" y="4002728"/>
            <a:ext cx="2312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800" dirty="0">
                <a:solidFill>
                  <a:schemeClr val="accent2">
                    <a:lumMod val="50000"/>
                  </a:schemeClr>
                </a:solidFill>
              </a:rPr>
              <a:t>هو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887244" y="3522864"/>
            <a:ext cx="1632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400" dirty="0">
                <a:solidFill>
                  <a:schemeClr val="accent2">
                    <a:lumMod val="50000"/>
                  </a:schemeClr>
                </a:solidFill>
              </a:rPr>
              <a:t>ألطالب</a:t>
            </a:r>
            <a:endParaRPr lang="de-DE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829006" y="4668703"/>
            <a:ext cx="1844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400" dirty="0">
                <a:solidFill>
                  <a:schemeClr val="accent2">
                    <a:lumMod val="50000"/>
                  </a:schemeClr>
                </a:solidFill>
              </a:rPr>
              <a:t>مارتين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529645" y="5421498"/>
            <a:ext cx="1959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400" dirty="0">
                <a:solidFill>
                  <a:schemeClr val="accent2">
                    <a:lumMod val="50000"/>
                  </a:schemeClr>
                </a:solidFill>
              </a:rPr>
              <a:t>هذا</a:t>
            </a:r>
            <a:endParaRPr lang="de-DE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579369" y="3324852"/>
            <a:ext cx="2181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2">
                    <a:lumMod val="50000"/>
                  </a:schemeClr>
                </a:solidFill>
              </a:rPr>
              <a:t>ein bestimmtes Nomen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2567939" y="3903100"/>
            <a:ext cx="2192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2">
                    <a:lumMod val="50000"/>
                  </a:schemeClr>
                </a:solidFill>
              </a:rPr>
              <a:t>ein Personalpronomen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2567939" y="4575921"/>
            <a:ext cx="198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2">
                    <a:lumMod val="50000"/>
                  </a:schemeClr>
                </a:solidFill>
              </a:rPr>
              <a:t>ein Name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2452549" y="4982658"/>
            <a:ext cx="2423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2">
                    <a:lumMod val="50000"/>
                  </a:schemeClr>
                </a:solidFill>
              </a:rPr>
              <a:t>ein Demonstrativpronomen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2452549" y="1955324"/>
            <a:ext cx="2805251" cy="7735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>
                <a:solidFill>
                  <a:schemeClr val="accent2">
                    <a:lumMod val="50000"/>
                  </a:schemeClr>
                </a:solidFill>
              </a:rPr>
              <a:t>Subjekt</a:t>
            </a:r>
          </a:p>
        </p:txBody>
      </p:sp>
      <p:sp>
        <p:nvSpPr>
          <p:cNvPr id="17" name="Rechteck 16"/>
          <p:cNvSpPr/>
          <p:nvPr/>
        </p:nvSpPr>
        <p:spPr>
          <a:xfrm>
            <a:off x="7343775" y="1955324"/>
            <a:ext cx="3007446" cy="8147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400" b="1" dirty="0">
                <a:solidFill>
                  <a:schemeClr val="accent2">
                    <a:lumMod val="50000"/>
                  </a:schemeClr>
                </a:solidFill>
              </a:rPr>
              <a:t>ألمبتد</a:t>
            </a:r>
            <a:r>
              <a:rPr lang="ar-EG" sz="4000" b="1" dirty="0">
                <a:solidFill>
                  <a:schemeClr val="accent2">
                    <a:lumMod val="50000"/>
                  </a:schemeClr>
                </a:solidFill>
              </a:rPr>
              <a:t>أ</a:t>
            </a:r>
            <a:endParaRPr lang="de-DE" sz="4000" dirty="0"/>
          </a:p>
        </p:txBody>
      </p:sp>
      <p:sp>
        <p:nvSpPr>
          <p:cNvPr id="18" name="Textfeld 17"/>
          <p:cNvSpPr txBox="1"/>
          <p:nvPr/>
        </p:nvSpPr>
        <p:spPr>
          <a:xfrm>
            <a:off x="8703673" y="1112695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Awatif Hasoon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07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5943" y="317976"/>
            <a:ext cx="11756571" cy="1184254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chemeClr val="accent6">
                    <a:lumMod val="50000"/>
                  </a:schemeClr>
                </a:solidFill>
              </a:rPr>
              <a:t>Nominalsatz ohne Verb</a:t>
            </a:r>
            <a:r>
              <a:rPr lang="ar-EG" sz="3600" b="1" dirty="0" smtClean="0">
                <a:solidFill>
                  <a:schemeClr val="accent6">
                    <a:lumMod val="50000"/>
                  </a:schemeClr>
                </a:solidFill>
              </a:rPr>
              <a:t> ألجُملة ألإسْميّة                              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5943" y="1657350"/>
            <a:ext cx="11756571" cy="497205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4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038905" y="2695825"/>
            <a:ext cx="3691008" cy="36788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172051" y="2648452"/>
            <a:ext cx="3722119" cy="367884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980720" y="2894861"/>
            <a:ext cx="1632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400" dirty="0" smtClean="0">
                <a:solidFill>
                  <a:schemeClr val="accent2">
                    <a:lumMod val="50000"/>
                  </a:schemeClr>
                </a:solidFill>
              </a:rPr>
              <a:t>طالب</a:t>
            </a:r>
            <a:endParaRPr lang="de-DE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980720" y="4200854"/>
            <a:ext cx="1844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400" dirty="0" smtClean="0">
                <a:solidFill>
                  <a:schemeClr val="accent2">
                    <a:lumMod val="50000"/>
                  </a:schemeClr>
                </a:solidFill>
              </a:rPr>
              <a:t>في البيت</a:t>
            </a:r>
            <a:endParaRPr lang="ar-EG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904695" y="4907036"/>
            <a:ext cx="19594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400" dirty="0" smtClean="0">
                <a:solidFill>
                  <a:schemeClr val="accent2">
                    <a:lumMod val="50000"/>
                  </a:schemeClr>
                </a:solidFill>
              </a:rPr>
              <a:t>هنا,هناك</a:t>
            </a:r>
          </a:p>
          <a:p>
            <a:pPr algn="r"/>
            <a:r>
              <a:rPr lang="ar-EG" sz="4400" dirty="0" smtClean="0">
                <a:solidFill>
                  <a:schemeClr val="accent2">
                    <a:lumMod val="50000"/>
                  </a:schemeClr>
                </a:solidFill>
              </a:rPr>
              <a:t>صغير</a:t>
            </a:r>
            <a:endParaRPr lang="de-DE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362260" y="2894861"/>
            <a:ext cx="2181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2">
                    <a:lumMod val="50000"/>
                  </a:schemeClr>
                </a:solidFill>
              </a:rPr>
              <a:t>ein </a:t>
            </a:r>
            <a:r>
              <a:rPr lang="de-DE" sz="2000" dirty="0" smtClean="0">
                <a:solidFill>
                  <a:schemeClr val="accent2">
                    <a:lumMod val="50000"/>
                  </a:schemeClr>
                </a:solidFill>
              </a:rPr>
              <a:t>unbestimmtes </a:t>
            </a:r>
            <a:r>
              <a:rPr lang="de-DE" sz="2000" dirty="0">
                <a:solidFill>
                  <a:schemeClr val="accent2">
                    <a:lumMod val="50000"/>
                  </a:schemeClr>
                </a:solidFill>
              </a:rPr>
              <a:t>Nomen</a:t>
            </a:r>
            <a:endParaRPr lang="de-DE" sz="2000" dirty="0"/>
          </a:p>
        </p:txBody>
      </p:sp>
      <p:sp>
        <p:nvSpPr>
          <p:cNvPr id="13" name="Textfeld 12"/>
          <p:cNvSpPr txBox="1"/>
          <p:nvPr/>
        </p:nvSpPr>
        <p:spPr>
          <a:xfrm>
            <a:off x="2388884" y="3633744"/>
            <a:ext cx="2718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2">
                    <a:lumMod val="50000"/>
                  </a:schemeClr>
                </a:solidFill>
              </a:rPr>
              <a:t>ein </a:t>
            </a:r>
            <a:r>
              <a:rPr lang="de-DE" sz="2000" dirty="0" smtClean="0">
                <a:solidFill>
                  <a:schemeClr val="accent2">
                    <a:lumMod val="50000"/>
                  </a:schemeClr>
                </a:solidFill>
              </a:rPr>
              <a:t>Eigenname</a:t>
            </a:r>
            <a:endParaRPr lang="de-DE" sz="2000" dirty="0"/>
          </a:p>
        </p:txBody>
      </p:sp>
      <p:sp>
        <p:nvSpPr>
          <p:cNvPr id="15" name="Textfeld 14"/>
          <p:cNvSpPr txBox="1"/>
          <p:nvPr/>
        </p:nvSpPr>
        <p:spPr>
          <a:xfrm>
            <a:off x="2362260" y="4711370"/>
            <a:ext cx="2947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2">
                    <a:lumMod val="50000"/>
                  </a:schemeClr>
                </a:solidFill>
              </a:rPr>
              <a:t>ein lokales Adverb(Adverb des Ortes</a:t>
            </a:r>
            <a:r>
              <a:rPr lang="de-DE" sz="20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de-DE" sz="2000" dirty="0"/>
          </a:p>
        </p:txBody>
      </p:sp>
      <p:sp>
        <p:nvSpPr>
          <p:cNvPr id="16" name="Rechteck 15"/>
          <p:cNvSpPr/>
          <p:nvPr/>
        </p:nvSpPr>
        <p:spPr>
          <a:xfrm>
            <a:off x="2487515" y="1794465"/>
            <a:ext cx="2833826" cy="70138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>
                <a:solidFill>
                  <a:schemeClr val="accent2">
                    <a:lumMod val="50000"/>
                  </a:schemeClr>
                </a:solidFill>
              </a:rPr>
              <a:t>Prädikativ</a:t>
            </a:r>
            <a:endParaRPr lang="de-DE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358063" y="1701266"/>
            <a:ext cx="3041256" cy="7945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400" b="1" dirty="0" smtClean="0">
                <a:solidFill>
                  <a:schemeClr val="accent2">
                    <a:lumMod val="50000"/>
                  </a:schemeClr>
                </a:solidFill>
              </a:rPr>
              <a:t>ألخبر</a:t>
            </a:r>
            <a:endParaRPr lang="de-DE" sz="4000" dirty="0"/>
          </a:p>
        </p:txBody>
      </p:sp>
      <p:sp>
        <p:nvSpPr>
          <p:cNvPr id="10" name="Textfeld 9"/>
          <p:cNvSpPr txBox="1"/>
          <p:nvPr/>
        </p:nvSpPr>
        <p:spPr>
          <a:xfrm>
            <a:off x="2337145" y="4053692"/>
            <a:ext cx="2821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2">
                    <a:lumMod val="50000"/>
                  </a:schemeClr>
                </a:solidFill>
              </a:rPr>
              <a:t>eine Präposition + Nomen</a:t>
            </a:r>
            <a:endParaRPr lang="de-DE" sz="2000" dirty="0"/>
          </a:p>
        </p:txBody>
      </p:sp>
      <p:sp>
        <p:nvSpPr>
          <p:cNvPr id="11" name="Textfeld 10"/>
          <p:cNvSpPr txBox="1"/>
          <p:nvPr/>
        </p:nvSpPr>
        <p:spPr>
          <a:xfrm>
            <a:off x="8393024" y="3486793"/>
            <a:ext cx="177872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4400" dirty="0">
                <a:solidFill>
                  <a:schemeClr val="accent2">
                    <a:lumMod val="50000"/>
                  </a:schemeClr>
                </a:solidFill>
              </a:rPr>
              <a:t>مارتين</a:t>
            </a:r>
          </a:p>
          <a:p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2388884" y="5598153"/>
            <a:ext cx="1973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2">
                    <a:lumMod val="50000"/>
                  </a:schemeClr>
                </a:solidFill>
              </a:rPr>
              <a:t>Adjektiv</a:t>
            </a:r>
            <a:endParaRPr lang="de-DE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8558213" y="1025792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Awatif Hasoon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500062"/>
            <a:ext cx="11087100" cy="1392099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chemeClr val="accent6">
                    <a:lumMod val="50000"/>
                  </a:schemeClr>
                </a:solidFill>
              </a:rPr>
              <a:t>Nominalsatz ohne Verb</a:t>
            </a:r>
            <a:r>
              <a:rPr lang="ar-EG" sz="3600" b="1" dirty="0" smtClean="0">
                <a:solidFill>
                  <a:schemeClr val="accent6">
                    <a:lumMod val="50000"/>
                  </a:schemeClr>
                </a:solidFill>
              </a:rPr>
              <a:t> ألجُملة ألإسْميّة                              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0038" y="2085975"/>
            <a:ext cx="11658600" cy="465772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r">
              <a:buNone/>
            </a:pPr>
            <a:endParaRPr lang="ar-EG" sz="4800" dirty="0" smtClean="0">
              <a:solidFill>
                <a:srgbClr val="FF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367587" y="3068636"/>
            <a:ext cx="3986213" cy="1143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400" dirty="0">
                <a:solidFill>
                  <a:schemeClr val="accent2">
                    <a:lumMod val="50000"/>
                  </a:schemeClr>
                </a:solidFill>
              </a:rPr>
              <a:t>ألطالب </a:t>
            </a:r>
            <a:r>
              <a:rPr lang="ar-EG" sz="4400" dirty="0" smtClean="0">
                <a:solidFill>
                  <a:schemeClr val="accent2">
                    <a:lumMod val="50000"/>
                  </a:schemeClr>
                </a:solidFill>
              </a:rPr>
              <a:t>كبير  </a:t>
            </a:r>
            <a:endParaRPr lang="de-DE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367587" y="4622797"/>
            <a:ext cx="3986213" cy="1143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000" dirty="0" smtClean="0">
                <a:solidFill>
                  <a:schemeClr val="accent2">
                    <a:lumMod val="50000"/>
                  </a:schemeClr>
                </a:solidFill>
              </a:rPr>
              <a:t>هو طالب</a:t>
            </a:r>
            <a:endParaRPr lang="ar-EG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266824" y="4922509"/>
            <a:ext cx="3824288" cy="12787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000" dirty="0" smtClean="0">
                <a:solidFill>
                  <a:schemeClr val="accent2">
                    <a:lumMod val="50000"/>
                  </a:schemeClr>
                </a:solidFill>
              </a:rPr>
              <a:t>هذا</a:t>
            </a:r>
            <a:r>
              <a:rPr lang="de-DE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EG" sz="4000" dirty="0" smtClean="0">
                <a:solidFill>
                  <a:schemeClr val="accent2">
                    <a:lumMod val="50000"/>
                  </a:schemeClr>
                </a:solidFill>
              </a:rPr>
              <a:t>هنا,هناك</a:t>
            </a:r>
            <a:endParaRPr lang="de-DE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266824" y="3149739"/>
            <a:ext cx="3824288" cy="11874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000" dirty="0" smtClean="0">
                <a:solidFill>
                  <a:schemeClr val="accent2">
                    <a:lumMod val="50000"/>
                  </a:schemeClr>
                </a:solidFill>
              </a:rPr>
              <a:t>مارتين </a:t>
            </a:r>
            <a:r>
              <a:rPr lang="ar-EG" sz="4000" dirty="0">
                <a:solidFill>
                  <a:schemeClr val="accent2">
                    <a:lumMod val="50000"/>
                  </a:schemeClr>
                </a:solidFill>
              </a:rPr>
              <a:t>في البيت</a:t>
            </a:r>
          </a:p>
        </p:txBody>
      </p:sp>
      <p:sp>
        <p:nvSpPr>
          <p:cNvPr id="9" name="Rechteck 8"/>
          <p:cNvSpPr/>
          <p:nvPr/>
        </p:nvSpPr>
        <p:spPr>
          <a:xfrm>
            <a:off x="4783931" y="2228851"/>
            <a:ext cx="2924175" cy="727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5091112" y="2221984"/>
            <a:ext cx="2371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olidFill>
                  <a:srgbClr val="002060"/>
                </a:solidFill>
              </a:rPr>
              <a:t>Sätze</a:t>
            </a:r>
            <a:r>
              <a:rPr lang="de-DE" dirty="0" smtClean="0"/>
              <a:t>     </a:t>
            </a:r>
            <a:r>
              <a:rPr lang="ar-EG" sz="4000" dirty="0" smtClean="0">
                <a:solidFill>
                  <a:srgbClr val="002060"/>
                </a:solidFill>
              </a:rPr>
              <a:t>جمل</a:t>
            </a:r>
            <a:r>
              <a:rPr lang="ar-EG" sz="4000" dirty="0" smtClean="0"/>
              <a:t> </a:t>
            </a:r>
            <a:r>
              <a:rPr lang="ar-EG" dirty="0" smtClean="0"/>
              <a:t>  ـ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8615363" y="1426408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Awatif Hasoon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9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chemeClr val="accent6">
                    <a:lumMod val="50000"/>
                  </a:schemeClr>
                </a:solidFill>
              </a:rPr>
              <a:t>Nominalsatz ohne Verb</a:t>
            </a:r>
            <a:r>
              <a:rPr lang="ar-EG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6">
                    <a:lumMod val="50000"/>
                  </a:schemeClr>
                </a:solidFill>
              </a:rPr>
              <a:t>ألجُملة ألإسْميّة                              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8213" y="2025650"/>
            <a:ext cx="10515600" cy="435133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ar-EG" sz="3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938213" y="2025650"/>
            <a:ext cx="10515600" cy="4660899"/>
          </a:xfrm>
          <a:prstGeom prst="roundRect">
            <a:avLst>
              <a:gd name="adj" fmla="val 16331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EG" sz="4800" dirty="0" smtClean="0">
                <a:solidFill>
                  <a:schemeClr val="accent2">
                    <a:lumMod val="50000"/>
                  </a:schemeClr>
                </a:solidFill>
              </a:rPr>
              <a:t>ألطالب كبير. هو كبير. الطالبة هنا . هي هنا</a:t>
            </a:r>
            <a:endParaRPr lang="de-DE" sz="4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rtl="1"/>
            <a:r>
              <a:rPr lang="ar-EG" sz="4800" dirty="0" smtClean="0">
                <a:solidFill>
                  <a:schemeClr val="accent2">
                    <a:lumMod val="50000"/>
                  </a:schemeClr>
                </a:solidFill>
              </a:rPr>
              <a:t>مارتين في البيت .هو في البيت.هذا هنا. هذه هناك. هذا طالب .هذه كبيرة. هذه الطالبة كبيرة.</a:t>
            </a:r>
            <a:endParaRPr lang="de-DE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71638" y="2671763"/>
            <a:ext cx="252888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002060"/>
                </a:solidFill>
              </a:rPr>
              <a:t>Kombinationen</a:t>
            </a:r>
            <a:endParaRPr lang="ar-EG" sz="2800" dirty="0">
              <a:solidFill>
                <a:srgbClr val="002060"/>
              </a:solidFill>
            </a:endParaRPr>
          </a:p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8615363" y="1426408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Awatif Hasoon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81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Breitbild</PresentationFormat>
  <Paragraphs>58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</vt:lpstr>
      <vt:lpstr>Nominalsatz ohne Verb                                    ألجُملة ألإسْميّة</vt:lpstr>
      <vt:lpstr>Nominalsatz ohne Verb ألجُملة ألإسْميّة                              </vt:lpstr>
      <vt:lpstr>Nominalsatz ohne Verb ألجُملة ألإسْميّة                              </vt:lpstr>
      <vt:lpstr>Nominalsatz ohne Verb ألجُملة ألإسْميّة                              </vt:lpstr>
      <vt:lpstr>Nominalsatz ohne Verb ألجُملة ألإسْميّة                              </vt:lpstr>
      <vt:lpstr>Nominalsatz ohne Verb ألجُملة ألإسْميّة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Nominalsatz ohne Verb</dc:title>
  <dc:creator>Work</dc:creator>
  <cp:lastModifiedBy>Work</cp:lastModifiedBy>
  <cp:revision>30</cp:revision>
  <dcterms:created xsi:type="dcterms:W3CDTF">2021-02-22T11:24:35Z</dcterms:created>
  <dcterms:modified xsi:type="dcterms:W3CDTF">2021-02-23T22:40:51Z</dcterms:modified>
</cp:coreProperties>
</file>